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wmf" ContentType="image/x-wmf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5" r:id="rId10"/>
    <p:sldId id="260" r:id="rId11"/>
    <p:sldId id="266" r:id="rId12"/>
    <p:sldId id="267" r:id="rId13"/>
    <p:sldId id="268" r:id="rId14"/>
    <p:sldId id="272" r:id="rId15"/>
    <p:sldId id="269" r:id="rId16"/>
    <p:sldId id="273" r:id="rId17"/>
    <p:sldId id="274" r:id="rId18"/>
    <p:sldId id="270" r:id="rId19"/>
    <p:sldId id="271" r:id="rId2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00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00" d="100"/>
          <a:sy n="100" d="100"/>
        </p:scale>
        <p:origin x="-1715" y="-79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image" Target="../media/image11.wmf"/><Relationship Id="rId1" Type="http://schemas.openxmlformats.org/officeDocument/2006/relationships/image" Target="../media/image10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9.wmf"/><Relationship Id="rId1" Type="http://schemas.openxmlformats.org/officeDocument/2006/relationships/image" Target="../media/image18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28.wmf"/><Relationship Id="rId2" Type="http://schemas.openxmlformats.org/officeDocument/2006/relationships/image" Target="../media/image27.wmf"/><Relationship Id="rId1" Type="http://schemas.openxmlformats.org/officeDocument/2006/relationships/image" Target="../media/image26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31.wmf"/><Relationship Id="rId2" Type="http://schemas.openxmlformats.org/officeDocument/2006/relationships/image" Target="../media/image30.wmf"/><Relationship Id="rId1" Type="http://schemas.openxmlformats.org/officeDocument/2006/relationships/image" Target="../media/image29.wmf"/><Relationship Id="rId6" Type="http://schemas.openxmlformats.org/officeDocument/2006/relationships/image" Target="../media/image34.wmf"/><Relationship Id="rId5" Type="http://schemas.openxmlformats.org/officeDocument/2006/relationships/image" Target="../media/image33.wmf"/><Relationship Id="rId4" Type="http://schemas.openxmlformats.org/officeDocument/2006/relationships/image" Target="../media/image32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39.wmf"/><Relationship Id="rId2" Type="http://schemas.openxmlformats.org/officeDocument/2006/relationships/image" Target="../media/image38.wmf"/><Relationship Id="rId1" Type="http://schemas.openxmlformats.org/officeDocument/2006/relationships/image" Target="../media/image37.wmf"/><Relationship Id="rId5" Type="http://schemas.openxmlformats.org/officeDocument/2006/relationships/image" Target="../media/image41.wmf"/><Relationship Id="rId4" Type="http://schemas.openxmlformats.org/officeDocument/2006/relationships/image" Target="../media/image40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w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50.wmf"/><Relationship Id="rId2" Type="http://schemas.openxmlformats.org/officeDocument/2006/relationships/image" Target="../media/image49.wmf"/><Relationship Id="rId1" Type="http://schemas.openxmlformats.org/officeDocument/2006/relationships/image" Target="../media/image48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28360-11E6-47E6-B6F8-1B4A69023DED}" type="datetimeFigureOut">
              <a:rPr lang="en-GB" smtClean="0"/>
              <a:t>09/11/2018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01D34-3BBB-43DC-A4FA-EF3FBA87E3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51650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28360-11E6-47E6-B6F8-1B4A69023DED}" type="datetimeFigureOut">
              <a:rPr lang="en-GB" smtClean="0"/>
              <a:t>09/11/2018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01D34-3BBB-43DC-A4FA-EF3FBA87E3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8555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28360-11E6-47E6-B6F8-1B4A69023DED}" type="datetimeFigureOut">
              <a:rPr lang="en-GB" smtClean="0"/>
              <a:t>09/11/2018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01D34-3BBB-43DC-A4FA-EF3FBA87E3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14260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28360-11E6-47E6-B6F8-1B4A69023DED}" type="datetimeFigureOut">
              <a:rPr lang="en-GB" smtClean="0"/>
              <a:t>09/11/2018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01D34-3BBB-43DC-A4FA-EF3FBA87E3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17231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28360-11E6-47E6-B6F8-1B4A69023DED}" type="datetimeFigureOut">
              <a:rPr lang="en-GB" smtClean="0"/>
              <a:t>09/11/2018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01D34-3BBB-43DC-A4FA-EF3FBA87E3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35253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28360-11E6-47E6-B6F8-1B4A69023DED}" type="datetimeFigureOut">
              <a:rPr lang="en-GB" smtClean="0"/>
              <a:t>09/11/2018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01D34-3BBB-43DC-A4FA-EF3FBA87E3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33002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28360-11E6-47E6-B6F8-1B4A69023DED}" type="datetimeFigureOut">
              <a:rPr lang="en-GB" smtClean="0"/>
              <a:t>09/11/2018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01D34-3BBB-43DC-A4FA-EF3FBA87E3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8048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28360-11E6-47E6-B6F8-1B4A69023DED}" type="datetimeFigureOut">
              <a:rPr lang="en-GB" smtClean="0"/>
              <a:t>09/11/2018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01D34-3BBB-43DC-A4FA-EF3FBA87E3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48576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28360-11E6-47E6-B6F8-1B4A69023DED}" type="datetimeFigureOut">
              <a:rPr lang="en-GB" smtClean="0"/>
              <a:t>09/11/2018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01D34-3BBB-43DC-A4FA-EF3FBA87E3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39140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28360-11E6-47E6-B6F8-1B4A69023DED}" type="datetimeFigureOut">
              <a:rPr lang="en-GB" smtClean="0"/>
              <a:t>09/11/2018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01D34-3BBB-43DC-A4FA-EF3FBA87E3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67416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28360-11E6-47E6-B6F8-1B4A69023DED}" type="datetimeFigureOut">
              <a:rPr lang="en-GB" smtClean="0"/>
              <a:t>09/11/2018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01D34-3BBB-43DC-A4FA-EF3FBA87E3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71586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528360-11E6-47E6-B6F8-1B4A69023DED}" type="datetimeFigureOut">
              <a:rPr lang="en-GB" smtClean="0"/>
              <a:t>09/11/2018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701D34-3BBB-43DC-A4FA-EF3FBA87E3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08768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wmf"/><Relationship Id="rId3" Type="http://schemas.openxmlformats.org/officeDocument/2006/relationships/oleObject" Target="../embeddings/oleObject8.bin"/><Relationship Id="rId7" Type="http://schemas.openxmlformats.org/officeDocument/2006/relationships/oleObject" Target="../embeddings/oleObject1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27.wmf"/><Relationship Id="rId5" Type="http://schemas.openxmlformats.org/officeDocument/2006/relationships/oleObject" Target="../embeddings/oleObject9.bin"/><Relationship Id="rId4" Type="http://schemas.openxmlformats.org/officeDocument/2006/relationships/image" Target="../media/image26.w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wmf"/><Relationship Id="rId13" Type="http://schemas.openxmlformats.org/officeDocument/2006/relationships/oleObject" Target="../embeddings/oleObject15.bin"/><Relationship Id="rId3" Type="http://schemas.openxmlformats.org/officeDocument/2006/relationships/image" Target="../media/image35.emf"/><Relationship Id="rId7" Type="http://schemas.openxmlformats.org/officeDocument/2006/relationships/oleObject" Target="../embeddings/oleObject12.bin"/><Relationship Id="rId12" Type="http://schemas.openxmlformats.org/officeDocument/2006/relationships/image" Target="../media/image32.wm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4.wmf"/><Relationship Id="rId1" Type="http://schemas.openxmlformats.org/officeDocument/2006/relationships/vmlDrawing" Target="../drawings/vmlDrawing6.vml"/><Relationship Id="rId6" Type="http://schemas.openxmlformats.org/officeDocument/2006/relationships/image" Target="../media/image29.wmf"/><Relationship Id="rId11" Type="http://schemas.openxmlformats.org/officeDocument/2006/relationships/oleObject" Target="../embeddings/oleObject14.bin"/><Relationship Id="rId5" Type="http://schemas.openxmlformats.org/officeDocument/2006/relationships/oleObject" Target="../embeddings/oleObject11.bin"/><Relationship Id="rId15" Type="http://schemas.openxmlformats.org/officeDocument/2006/relationships/oleObject" Target="../embeddings/oleObject16.bin"/><Relationship Id="rId10" Type="http://schemas.openxmlformats.org/officeDocument/2006/relationships/image" Target="../media/image31.wmf"/><Relationship Id="rId4" Type="http://schemas.openxmlformats.org/officeDocument/2006/relationships/image" Target="../media/image36.emf"/><Relationship Id="rId9" Type="http://schemas.openxmlformats.org/officeDocument/2006/relationships/oleObject" Target="../embeddings/oleObject13.bin"/><Relationship Id="rId14" Type="http://schemas.openxmlformats.org/officeDocument/2006/relationships/image" Target="../media/image33.w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wmf"/><Relationship Id="rId3" Type="http://schemas.openxmlformats.org/officeDocument/2006/relationships/oleObject" Target="../embeddings/oleObject17.bin"/><Relationship Id="rId7" Type="http://schemas.openxmlformats.org/officeDocument/2006/relationships/oleObject" Target="../embeddings/oleObject19.bin"/><Relationship Id="rId12" Type="http://schemas.openxmlformats.org/officeDocument/2006/relationships/image" Target="../media/image41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38.wmf"/><Relationship Id="rId11" Type="http://schemas.openxmlformats.org/officeDocument/2006/relationships/oleObject" Target="../embeddings/oleObject21.bin"/><Relationship Id="rId5" Type="http://schemas.openxmlformats.org/officeDocument/2006/relationships/oleObject" Target="../embeddings/oleObject18.bin"/><Relationship Id="rId10" Type="http://schemas.openxmlformats.org/officeDocument/2006/relationships/image" Target="../media/image40.wmf"/><Relationship Id="rId4" Type="http://schemas.openxmlformats.org/officeDocument/2006/relationships/image" Target="../media/image37.wmf"/><Relationship Id="rId9" Type="http://schemas.openxmlformats.org/officeDocument/2006/relationships/oleObject" Target="../embeddings/oleObject20.bin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6.png"/><Relationship Id="rId5" Type="http://schemas.openxmlformats.org/officeDocument/2006/relationships/image" Target="../media/image42.wmf"/><Relationship Id="rId4" Type="http://schemas.openxmlformats.org/officeDocument/2006/relationships/oleObject" Target="../embeddings/oleObject22.bin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4.bin"/><Relationship Id="rId13" Type="http://schemas.openxmlformats.org/officeDocument/2006/relationships/oleObject" Target="../embeddings/oleObject27.bin"/><Relationship Id="rId3" Type="http://schemas.openxmlformats.org/officeDocument/2006/relationships/image" Target="../media/image35.emf"/><Relationship Id="rId7" Type="http://schemas.openxmlformats.org/officeDocument/2006/relationships/image" Target="../media/image48.wmf"/><Relationship Id="rId12" Type="http://schemas.openxmlformats.org/officeDocument/2006/relationships/oleObject" Target="../embeddings/oleObject2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23.bin"/><Relationship Id="rId11" Type="http://schemas.openxmlformats.org/officeDocument/2006/relationships/image" Target="../media/image50.wmf"/><Relationship Id="rId5" Type="http://schemas.openxmlformats.org/officeDocument/2006/relationships/image" Target="../media/image51.emf"/><Relationship Id="rId10" Type="http://schemas.openxmlformats.org/officeDocument/2006/relationships/oleObject" Target="../embeddings/oleObject25.bin"/><Relationship Id="rId4" Type="http://schemas.openxmlformats.org/officeDocument/2006/relationships/image" Target="../media/image36.emf"/><Relationship Id="rId9" Type="http://schemas.openxmlformats.org/officeDocument/2006/relationships/image" Target="../media/image49.w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.wm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3.png"/><Relationship Id="rId7" Type="http://schemas.openxmlformats.org/officeDocument/2006/relationships/image" Target="../media/image2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.bin"/><Relationship Id="rId3" Type="http://schemas.openxmlformats.org/officeDocument/2006/relationships/image" Target="../media/image13.emf"/><Relationship Id="rId7" Type="http://schemas.openxmlformats.org/officeDocument/2006/relationships/image" Target="../media/image11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4.bin"/><Relationship Id="rId5" Type="http://schemas.openxmlformats.org/officeDocument/2006/relationships/image" Target="../media/image10.wmf"/><Relationship Id="rId4" Type="http://schemas.openxmlformats.org/officeDocument/2006/relationships/oleObject" Target="../embeddings/oleObject3.bin"/><Relationship Id="rId9" Type="http://schemas.openxmlformats.org/officeDocument/2006/relationships/image" Target="../media/image12.w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wmf"/><Relationship Id="rId3" Type="http://schemas.openxmlformats.org/officeDocument/2006/relationships/image" Target="../media/image20.emf"/><Relationship Id="rId7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8.w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21.emf"/><Relationship Id="rId9" Type="http://schemas.openxmlformats.org/officeDocument/2006/relationships/image" Target="../media/image22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4885" y="404664"/>
            <a:ext cx="7772400" cy="1440160"/>
          </a:xfrm>
        </p:spPr>
        <p:txBody>
          <a:bodyPr>
            <a:noAutofit/>
          </a:bodyPr>
          <a:lstStyle/>
          <a:p>
            <a:r>
              <a:rPr lang="en-GB" sz="3200" dirty="0" smtClean="0">
                <a:solidFill>
                  <a:srgbClr val="0000FF"/>
                </a:solidFill>
              </a:rPr>
              <a:t>Digital signal processing to increase resolution and efficiency of inelastic instruments</a:t>
            </a:r>
            <a:endParaRPr lang="en-GB" sz="3200" dirty="0">
              <a:solidFill>
                <a:srgbClr val="0000FF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99625" y="2305815"/>
            <a:ext cx="7731668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DSP is known method of improving efficiency of data acquisition instruments.</a:t>
            </a:r>
          </a:p>
          <a:p>
            <a:pPr lvl="2"/>
            <a:r>
              <a:rPr lang="en-GB" sz="1600" i="1" dirty="0" smtClean="0"/>
              <a:t>(standard radar vs modern active phased array radar)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99625" y="3078836"/>
            <a:ext cx="7956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PACE project  -- investigation of instrument resolution function</a:t>
            </a:r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391954" y="3718773"/>
            <a:ext cx="81067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 smtClean="0"/>
              <a:t>Tobyfit</a:t>
            </a:r>
            <a:r>
              <a:rPr lang="en-GB" dirty="0" smtClean="0"/>
              <a:t>  -- the package to use resolution function to help recovering the material’s</a:t>
            </a:r>
          </a:p>
          <a:p>
            <a:pPr lvl="1"/>
            <a:r>
              <a:rPr lang="en-GB" dirty="0" smtClean="0"/>
              <a:t>dispersion</a:t>
            </a:r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455392" y="4365104"/>
            <a:ext cx="1225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rgbClr val="0000FF"/>
                </a:solidFill>
              </a:rPr>
              <a:t>Objectives</a:t>
            </a:r>
            <a:r>
              <a:rPr lang="en-GB" dirty="0" smtClean="0"/>
              <a:t>:</a:t>
            </a:r>
            <a:endParaRPr lang="en-GB" dirty="0"/>
          </a:p>
        </p:txBody>
      </p:sp>
      <p:sp>
        <p:nvSpPr>
          <p:cNvPr id="8" name="TextBox 7"/>
          <p:cNvSpPr txBox="1"/>
          <p:nvPr/>
        </p:nvSpPr>
        <p:spPr>
          <a:xfrm>
            <a:off x="602687" y="4879898"/>
            <a:ext cx="81357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DSP as alternative way of extracting additional information about scattering process  </a:t>
            </a:r>
          </a:p>
          <a:p>
            <a:r>
              <a:rPr lang="en-GB" dirty="0" smtClean="0"/>
              <a:t>from the knowledge of an instrument’s resolution function.</a:t>
            </a:r>
            <a:endParaRPr lang="en-GB" dirty="0"/>
          </a:p>
        </p:txBody>
      </p:sp>
      <p:sp>
        <p:nvSpPr>
          <p:cNvPr id="9" name="TextBox 8"/>
          <p:cNvSpPr txBox="1"/>
          <p:nvPr/>
        </p:nvSpPr>
        <p:spPr>
          <a:xfrm>
            <a:off x="604885" y="5645078"/>
            <a:ext cx="78091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Effect of the correlations between the different  signal’s components on the total </a:t>
            </a:r>
          </a:p>
          <a:p>
            <a:r>
              <a:rPr lang="en-GB" dirty="0" smtClean="0"/>
              <a:t>scattering and the recovery of the material dispersion.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623960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51520" y="260648"/>
            <a:ext cx="8229600" cy="1143000"/>
          </a:xfrm>
        </p:spPr>
        <p:txBody>
          <a:bodyPr>
            <a:normAutofit/>
          </a:bodyPr>
          <a:lstStyle/>
          <a:p>
            <a:r>
              <a:rPr lang="en-GB" dirty="0" smtClean="0"/>
              <a:t>Time profile at a detector:</a:t>
            </a:r>
            <a:endParaRPr lang="en-GB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53560946"/>
              </p:ext>
            </p:extLst>
          </p:nvPr>
        </p:nvGraphicFramePr>
        <p:xfrm>
          <a:off x="1547664" y="4934421"/>
          <a:ext cx="6034087" cy="1158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3" name="Equation" r:id="rId3" imgW="2933640" imgH="469800" progId="Equation.DSMT4">
                  <p:embed/>
                </p:oleObj>
              </mc:Choice>
              <mc:Fallback>
                <p:oleObj name="Equation" r:id="rId3" imgW="2933640" imgH="4698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7664" y="4934421"/>
                        <a:ext cx="6034087" cy="1158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68024330"/>
              </p:ext>
            </p:extLst>
          </p:nvPr>
        </p:nvGraphicFramePr>
        <p:xfrm>
          <a:off x="1475656" y="1484784"/>
          <a:ext cx="5903912" cy="1158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4" name="Equation" r:id="rId5" imgW="2869920" imgH="469800" progId="Equation.DSMT4">
                  <p:embed/>
                </p:oleObj>
              </mc:Choice>
              <mc:Fallback>
                <p:oleObj name="Equation" r:id="rId5" imgW="2869920" imgH="4698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5656" y="1484784"/>
                        <a:ext cx="5903912" cy="1158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14767464"/>
              </p:ext>
            </p:extLst>
          </p:nvPr>
        </p:nvGraphicFramePr>
        <p:xfrm>
          <a:off x="2843808" y="3861048"/>
          <a:ext cx="2455863" cy="501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5" name="Equation" r:id="rId7" imgW="1193760" imgH="203040" progId="Equation.DSMT4">
                  <p:embed/>
                </p:oleObj>
              </mc:Choice>
              <mc:Fallback>
                <p:oleObj name="Equation" r:id="rId7" imgW="1193760" imgH="20304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43808" y="3861048"/>
                        <a:ext cx="2455863" cy="501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719724" y="3356992"/>
            <a:ext cx="56102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If no correlations between time and velocity components:</a:t>
            </a:r>
            <a:endParaRPr lang="en-GB" dirty="0"/>
          </a:p>
        </p:txBody>
      </p:sp>
      <p:sp>
        <p:nvSpPr>
          <p:cNvPr id="9" name="TextBox 8"/>
          <p:cNvSpPr txBox="1"/>
          <p:nvPr/>
        </p:nvSpPr>
        <p:spPr>
          <a:xfrm>
            <a:off x="760495" y="4509120"/>
            <a:ext cx="5707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Can be solved as two 1-D inverse </a:t>
            </a:r>
            <a:r>
              <a:rPr lang="en-GB" dirty="0"/>
              <a:t>F</a:t>
            </a:r>
            <a:r>
              <a:rPr lang="en-GB" dirty="0" smtClean="0"/>
              <a:t>ourier transformations:</a:t>
            </a:r>
            <a:endParaRPr lang="en-GB" dirty="0"/>
          </a:p>
        </p:txBody>
      </p:sp>
      <p:sp>
        <p:nvSpPr>
          <p:cNvPr id="10" name="Rectangle 9"/>
          <p:cNvSpPr/>
          <p:nvPr/>
        </p:nvSpPr>
        <p:spPr>
          <a:xfrm>
            <a:off x="6372200" y="1700808"/>
            <a:ext cx="936104" cy="648072"/>
          </a:xfrm>
          <a:prstGeom prst="rect">
            <a:avLst/>
          </a:prstGeom>
          <a:noFill/>
          <a:ln>
            <a:solidFill>
              <a:srgbClr val="00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47169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83568" y="476672"/>
            <a:ext cx="8229600" cy="1143000"/>
          </a:xfrm>
        </p:spPr>
        <p:txBody>
          <a:bodyPr>
            <a:noAutofit/>
          </a:bodyPr>
          <a:lstStyle/>
          <a:p>
            <a:r>
              <a:rPr lang="en-GB" sz="3600" dirty="0" smtClean="0"/>
              <a:t>Velocity distribution and its recovery using standard data reduction procedure:</a:t>
            </a:r>
            <a:endParaRPr lang="en-GB" sz="3600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068960"/>
            <a:ext cx="3841670" cy="28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4125" y="3069280"/>
            <a:ext cx="3842291" cy="28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6956546"/>
              </p:ext>
            </p:extLst>
          </p:nvPr>
        </p:nvGraphicFramePr>
        <p:xfrm>
          <a:off x="6845395" y="3339137"/>
          <a:ext cx="1080000" cy="2478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56" name="Equation" r:id="rId5" imgW="774360" imgH="177480" progId="Equation.DSMT4">
                  <p:embed/>
                </p:oleObj>
              </mc:Choice>
              <mc:Fallback>
                <p:oleObj name="Equation" r:id="rId5" imgW="774360" imgH="177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845395" y="3339137"/>
                        <a:ext cx="1080000" cy="247869"/>
                      </a:xfrm>
                      <a:prstGeom prst="rect">
                        <a:avLst/>
                      </a:prstGeom>
                      <a:ln w="25400"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65271928"/>
              </p:ext>
            </p:extLst>
          </p:nvPr>
        </p:nvGraphicFramePr>
        <p:xfrm>
          <a:off x="6845395" y="3659015"/>
          <a:ext cx="1080000" cy="2326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57" name="Equation" r:id="rId7" imgW="825480" imgH="177480" progId="Equation.DSMT4">
                  <p:embed/>
                </p:oleObj>
              </mc:Choice>
              <mc:Fallback>
                <p:oleObj name="Equation" r:id="rId7" imgW="825480" imgH="177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845395" y="3659015"/>
                        <a:ext cx="1080000" cy="232615"/>
                      </a:xfrm>
                      <a:prstGeom prst="rect">
                        <a:avLst/>
                      </a:prstGeom>
                      <a:ln w="25400"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32667823"/>
              </p:ext>
            </p:extLst>
          </p:nvPr>
        </p:nvGraphicFramePr>
        <p:xfrm>
          <a:off x="6845395" y="4019054"/>
          <a:ext cx="1080000" cy="236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58" name="Equation" r:id="rId9" imgW="812520" imgH="177480" progId="Equation.DSMT4">
                  <p:embed/>
                </p:oleObj>
              </mc:Choice>
              <mc:Fallback>
                <p:oleObj name="Equation" r:id="rId9" imgW="812520" imgH="177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845395" y="4019054"/>
                        <a:ext cx="1080000" cy="236250"/>
                      </a:xfrm>
                      <a:prstGeom prst="rect">
                        <a:avLst/>
                      </a:prstGeom>
                      <a:ln w="25400">
                        <a:solidFill>
                          <a:srgbClr val="00CC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70301361"/>
              </p:ext>
            </p:extLst>
          </p:nvPr>
        </p:nvGraphicFramePr>
        <p:xfrm>
          <a:off x="899592" y="1916832"/>
          <a:ext cx="900001" cy="36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59" name="Equation" r:id="rId11" imgW="634680" imgH="253800" progId="Equation.DSMT4">
                  <p:embed/>
                </p:oleObj>
              </mc:Choice>
              <mc:Fallback>
                <p:oleObj name="Equation" r:id="rId11" imgW="63468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899592" y="1916832"/>
                        <a:ext cx="900001" cy="36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51106673"/>
              </p:ext>
            </p:extLst>
          </p:nvPr>
        </p:nvGraphicFramePr>
        <p:xfrm>
          <a:off x="899592" y="2420928"/>
          <a:ext cx="1325056" cy="36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60" name="Equation" r:id="rId13" imgW="952200" imgH="241200" progId="Equation.DSMT4">
                  <p:embed/>
                </p:oleObj>
              </mc:Choice>
              <mc:Fallback>
                <p:oleObj name="Equation" r:id="rId13" imgW="95220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899592" y="2420928"/>
                        <a:ext cx="1325056" cy="36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11818224"/>
              </p:ext>
            </p:extLst>
          </p:nvPr>
        </p:nvGraphicFramePr>
        <p:xfrm>
          <a:off x="2777624" y="2348880"/>
          <a:ext cx="2279650" cy="417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61" name="Equation" r:id="rId15" imgW="1638000" imgH="279360" progId="Equation.DSMT4">
                  <p:embed/>
                </p:oleObj>
              </mc:Choice>
              <mc:Fallback>
                <p:oleObj name="Equation" r:id="rId15" imgW="1638000" imgH="279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2777624" y="2348880"/>
                        <a:ext cx="2279650" cy="4175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1979712" y="1916832"/>
            <a:ext cx="16571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-- pulse velocity</a:t>
            </a:r>
            <a:endParaRPr lang="en-GB" dirty="0"/>
          </a:p>
        </p:txBody>
      </p:sp>
      <p:sp>
        <p:nvSpPr>
          <p:cNvPr id="14" name="TextBox 13"/>
          <p:cNvSpPr txBox="1"/>
          <p:nvPr/>
        </p:nvSpPr>
        <p:spPr>
          <a:xfrm>
            <a:off x="5364087" y="2311183"/>
            <a:ext cx="1888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-- velocity transfer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457922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188640"/>
            <a:ext cx="8229600" cy="850106"/>
          </a:xfrm>
        </p:spPr>
        <p:txBody>
          <a:bodyPr/>
          <a:lstStyle/>
          <a:p>
            <a:r>
              <a:rPr lang="en-GB" dirty="0" smtClean="0"/>
              <a:t>Inverting integral equation</a:t>
            </a:r>
            <a:endParaRPr lang="en-GB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98987338"/>
              </p:ext>
            </p:extLst>
          </p:nvPr>
        </p:nvGraphicFramePr>
        <p:xfrm>
          <a:off x="1475656" y="1049362"/>
          <a:ext cx="5903913" cy="1158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01" name="Equation" r:id="rId3" imgW="2869920" imgH="469800" progId="Equation.DSMT4">
                  <p:embed/>
                </p:oleObj>
              </mc:Choice>
              <mc:Fallback>
                <p:oleObj name="Equation" r:id="rId3" imgW="2869920" imgH="46980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5656" y="1049362"/>
                        <a:ext cx="5903913" cy="1158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4510023"/>
              </p:ext>
            </p:extLst>
          </p:nvPr>
        </p:nvGraphicFramePr>
        <p:xfrm>
          <a:off x="611560" y="2864421"/>
          <a:ext cx="2244180" cy="7085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02" name="Equation" r:id="rId5" imgW="1168200" imgH="368280" progId="Equation.DSMT4">
                  <p:embed/>
                </p:oleObj>
              </mc:Choice>
              <mc:Fallback>
                <p:oleObj name="Equation" r:id="rId5" imgW="1168200" imgH="3682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11560" y="2864421"/>
                        <a:ext cx="2244180" cy="7085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78675984"/>
              </p:ext>
            </p:extLst>
          </p:nvPr>
        </p:nvGraphicFramePr>
        <p:xfrm>
          <a:off x="3136995" y="2780928"/>
          <a:ext cx="1808279" cy="7200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03" name="Equation" r:id="rId7" imgW="927000" imgH="368280" progId="Equation.DSMT4">
                  <p:embed/>
                </p:oleObj>
              </mc:Choice>
              <mc:Fallback>
                <p:oleObj name="Equation" r:id="rId7" imgW="927000" imgH="3682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136995" y="2780928"/>
                        <a:ext cx="1808279" cy="7200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68239924"/>
              </p:ext>
            </p:extLst>
          </p:nvPr>
        </p:nvGraphicFramePr>
        <p:xfrm>
          <a:off x="5436096" y="2780928"/>
          <a:ext cx="2614204" cy="7200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04" name="Equation" r:id="rId9" imgW="1384200" imgH="380880" progId="Equation.DSMT4">
                  <p:embed/>
                </p:oleObj>
              </mc:Choice>
              <mc:Fallback>
                <p:oleObj name="Equation" r:id="rId9" imgW="1384200" imgH="3808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436096" y="2780928"/>
                        <a:ext cx="2614204" cy="7200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755575" y="2276872"/>
            <a:ext cx="2381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Fourier transformation:</a:t>
            </a:r>
            <a:endParaRPr lang="en-GB" dirty="0"/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63067553"/>
              </p:ext>
            </p:extLst>
          </p:nvPr>
        </p:nvGraphicFramePr>
        <p:xfrm>
          <a:off x="683568" y="4149080"/>
          <a:ext cx="7629865" cy="15841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05" name="Equation" r:id="rId11" imgW="2387520" imgH="495000" progId="Equation.DSMT4">
                  <p:embed/>
                </p:oleObj>
              </mc:Choice>
              <mc:Fallback>
                <p:oleObj name="Equation" r:id="rId11" imgW="2387520" imgH="4950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83568" y="4149080"/>
                        <a:ext cx="7629865" cy="1584176"/>
                      </a:xfrm>
                      <a:prstGeom prst="rect">
                        <a:avLst/>
                      </a:prstGeom>
                      <a:ln>
                        <a:solidFill>
                          <a:srgbClr val="00CC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tangle 10"/>
          <p:cNvSpPr/>
          <p:nvPr/>
        </p:nvSpPr>
        <p:spPr>
          <a:xfrm>
            <a:off x="2771800" y="4653136"/>
            <a:ext cx="504056" cy="648072"/>
          </a:xfrm>
          <a:prstGeom prst="rect">
            <a:avLst/>
          </a:prstGeom>
          <a:noFill/>
          <a:ln>
            <a:solidFill>
              <a:srgbClr val="00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/>
          <p:cNvSpPr txBox="1"/>
          <p:nvPr/>
        </p:nvSpPr>
        <p:spPr>
          <a:xfrm>
            <a:off x="755575" y="3861048"/>
            <a:ext cx="5841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Algebraic equation for velocity transfer Fourier components: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289978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Kernel of the matrix equation for the </a:t>
            </a:r>
            <a:r>
              <a:rPr lang="en-GB" dirty="0"/>
              <a:t>F</a:t>
            </a:r>
            <a:r>
              <a:rPr lang="en-GB" dirty="0" smtClean="0"/>
              <a:t>ourier components</a:t>
            </a:r>
            <a:endParaRPr lang="en-GB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6567" y="2204864"/>
            <a:ext cx="4845913" cy="35280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39570739"/>
              </p:ext>
            </p:extLst>
          </p:nvPr>
        </p:nvGraphicFramePr>
        <p:xfrm>
          <a:off x="4452442" y="1556792"/>
          <a:ext cx="4007990" cy="8672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02" name="Equation" r:id="rId4" imgW="2463480" imgH="533160" progId="Equation.DSMT4">
                  <p:embed/>
                </p:oleObj>
              </mc:Choice>
              <mc:Fallback>
                <p:oleObj name="Equation" r:id="rId4" imgW="2463480" imgH="533160" progId="Equation.DSMT4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52442" y="1556792"/>
                        <a:ext cx="4007990" cy="867226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00CC00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" name="Group 5"/>
          <p:cNvGrpSpPr/>
          <p:nvPr/>
        </p:nvGrpSpPr>
        <p:grpSpPr>
          <a:xfrm>
            <a:off x="384600" y="2728390"/>
            <a:ext cx="4071526" cy="2625502"/>
            <a:chOff x="842426" y="3937816"/>
            <a:chExt cx="4071526" cy="2764758"/>
          </a:xfrm>
        </p:grpSpPr>
        <p:pic>
          <p:nvPicPr>
            <p:cNvPr id="7" name="Picture 17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2426" y="3937816"/>
              <a:ext cx="3078488" cy="25294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8" name="Straight Connector 7"/>
            <p:cNvCxnSpPr/>
            <p:nvPr/>
          </p:nvCxnSpPr>
          <p:spPr>
            <a:xfrm flipV="1">
              <a:off x="2051720" y="4797152"/>
              <a:ext cx="0" cy="1440160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3077039" y="6333242"/>
              <a:ext cx="183691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Cut-off frequency</a:t>
              </a:r>
              <a:endParaRPr lang="en-GB" dirty="0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1017830" y="2633683"/>
            <a:ext cx="2339295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 smtClean="0"/>
              <a:t>Spectral intensities for:</a:t>
            </a:r>
            <a:endParaRPr lang="en-GB" dirty="0"/>
          </a:p>
        </p:txBody>
      </p:sp>
      <p:cxnSp>
        <p:nvCxnSpPr>
          <p:cNvPr id="11" name="Straight Arrow Connector 10"/>
          <p:cNvCxnSpPr>
            <a:stCxn id="9" idx="1"/>
          </p:cNvCxnSpPr>
          <p:nvPr/>
        </p:nvCxnSpPr>
        <p:spPr>
          <a:xfrm flipH="1" flipV="1">
            <a:off x="1593894" y="4672606"/>
            <a:ext cx="1025319" cy="50592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161846" y="3021778"/>
            <a:ext cx="2019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rgbClr val="00B050"/>
                </a:solidFill>
              </a:rPr>
              <a:t>Resolution function</a:t>
            </a:r>
            <a:endParaRPr lang="en-GB" dirty="0">
              <a:solidFill>
                <a:srgbClr val="00B05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027209" y="3515823"/>
            <a:ext cx="1746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rgbClr val="FF0000"/>
                </a:solidFill>
              </a:rPr>
              <a:t>Signal to recover</a:t>
            </a:r>
            <a:endParaRPr lang="en-GB" dirty="0">
              <a:solidFill>
                <a:srgbClr val="FF0000"/>
              </a:solidFill>
            </a:endParaRPr>
          </a:p>
        </p:txBody>
      </p:sp>
      <p:cxnSp>
        <p:nvCxnSpPr>
          <p:cNvPr id="14" name="Straight Arrow Connector 13"/>
          <p:cNvCxnSpPr>
            <a:stCxn id="13" idx="2"/>
          </p:cNvCxnSpPr>
          <p:nvPr/>
        </p:nvCxnSpPr>
        <p:spPr>
          <a:xfrm>
            <a:off x="2900589" y="3885155"/>
            <a:ext cx="0" cy="643435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 rot="16200000">
            <a:off x="-681749" y="3611806"/>
            <a:ext cx="218431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rgbClr val="0000FF"/>
                </a:solidFill>
              </a:rPr>
              <a:t>Registered signal </a:t>
            </a:r>
            <a:r>
              <a:rPr lang="en-GB" i="1" dirty="0" smtClean="0">
                <a:solidFill>
                  <a:srgbClr val="0000FF"/>
                </a:solidFill>
              </a:rPr>
              <a:t>I(</a:t>
            </a:r>
            <a:r>
              <a:rPr lang="en-GB" i="1" dirty="0" smtClean="0">
                <a:solidFill>
                  <a:srgbClr val="0000FF"/>
                </a:solidFill>
                <a:latin typeface="Symbol" panose="05050102010706020507" pitchFamily="18" charset="2"/>
              </a:rPr>
              <a:t>e</a:t>
            </a:r>
            <a:r>
              <a:rPr lang="en-GB" i="1" dirty="0" smtClean="0">
                <a:solidFill>
                  <a:srgbClr val="0000FF"/>
                </a:solidFill>
              </a:rPr>
              <a:t>) </a:t>
            </a:r>
            <a:endParaRPr lang="en-GB" i="1" dirty="0">
              <a:solidFill>
                <a:srgbClr val="0000FF"/>
              </a:solidFill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595075" y="3796472"/>
            <a:ext cx="278739" cy="660110"/>
          </a:xfrm>
          <a:prstGeom prst="straightConnector1">
            <a:avLst/>
          </a:prstGeom>
          <a:ln w="1270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6156176" y="3544443"/>
            <a:ext cx="792088" cy="6838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8" name="Straight Arrow Connector 17"/>
          <p:cNvCxnSpPr/>
          <p:nvPr/>
        </p:nvCxnSpPr>
        <p:spPr>
          <a:xfrm flipV="1">
            <a:off x="4456126" y="4228254"/>
            <a:ext cx="1700050" cy="950274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443378" y="5507940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 smtClean="0"/>
              <a:t>k</a:t>
            </a:r>
            <a:endParaRPr lang="en-GB" i="1" dirty="0"/>
          </a:p>
        </p:txBody>
      </p:sp>
      <p:sp>
        <p:nvSpPr>
          <p:cNvPr id="21" name="TextBox 20"/>
          <p:cNvSpPr txBox="1"/>
          <p:nvPr/>
        </p:nvSpPr>
        <p:spPr>
          <a:xfrm rot="16200000">
            <a:off x="4172974" y="3744751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 smtClean="0"/>
              <a:t>n</a:t>
            </a:r>
            <a:endParaRPr lang="en-GB" i="1" dirty="0"/>
          </a:p>
        </p:txBody>
      </p:sp>
    </p:spTree>
    <p:extLst>
      <p:ext uri="{BB962C8B-B14F-4D97-AF65-F5344CB8AC3E}">
        <p14:creationId xmlns:p14="http://schemas.microsoft.com/office/powerpoint/2010/main" val="27050919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Amplitudes of the integrals:</a:t>
            </a:r>
            <a:endParaRPr lang="en-GB" dirty="0"/>
          </a:p>
        </p:txBody>
      </p:sp>
      <p:pic>
        <p:nvPicPr>
          <p:cNvPr id="10315" name="Picture 103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3026" y="1362541"/>
            <a:ext cx="2442495" cy="2160000"/>
          </a:xfrm>
          <a:prstGeom prst="rect">
            <a:avLst/>
          </a:prstGeom>
        </p:spPr>
      </p:pic>
      <p:pic>
        <p:nvPicPr>
          <p:cNvPr id="10316" name="Picture 103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0032" y="3909326"/>
            <a:ext cx="2604800" cy="2160000"/>
          </a:xfrm>
          <a:prstGeom prst="rect">
            <a:avLst/>
          </a:prstGeom>
        </p:spPr>
      </p:pic>
      <p:pic>
        <p:nvPicPr>
          <p:cNvPr id="10317" name="Picture 103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9672" y="4009152"/>
            <a:ext cx="2442495" cy="2160000"/>
          </a:xfrm>
          <a:prstGeom prst="rect">
            <a:avLst/>
          </a:prstGeom>
        </p:spPr>
      </p:pic>
      <p:pic>
        <p:nvPicPr>
          <p:cNvPr id="10318" name="Picture 10317"/>
          <p:cNvPicPr preferRelativeResize="0"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9672" y="1307443"/>
            <a:ext cx="2442075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6069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719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Recovering scattering signal using deconvolution:</a:t>
            </a:r>
            <a:endParaRPr lang="en-GB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092150"/>
            <a:ext cx="4269784" cy="32009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0297" y="4293096"/>
            <a:ext cx="3169815" cy="23759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052736"/>
            <a:ext cx="4174406" cy="3128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3188973"/>
              </p:ext>
            </p:extLst>
          </p:nvPr>
        </p:nvGraphicFramePr>
        <p:xfrm>
          <a:off x="7164288" y="1659855"/>
          <a:ext cx="1079500" cy="233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31" name="Equation" r:id="rId6" imgW="825480" imgH="177480" progId="Equation.DSMT4">
                  <p:embed/>
                </p:oleObj>
              </mc:Choice>
              <mc:Fallback>
                <p:oleObj name="Equation" r:id="rId6" imgW="825480" imgH="177480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64288" y="1659855"/>
                        <a:ext cx="1079500" cy="233363"/>
                      </a:xfrm>
                      <a:prstGeom prst="rect">
                        <a:avLst/>
                      </a:prstGeom>
                      <a:noFill/>
                      <a:ln w="25400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34262640"/>
              </p:ext>
            </p:extLst>
          </p:nvPr>
        </p:nvGraphicFramePr>
        <p:xfrm>
          <a:off x="7164288" y="1340768"/>
          <a:ext cx="1079500" cy="247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32" name="Equation" r:id="rId8" imgW="774360" imgH="177480" progId="Equation.DSMT4">
                  <p:embed/>
                </p:oleObj>
              </mc:Choice>
              <mc:Fallback>
                <p:oleObj name="Equation" r:id="rId8" imgW="774360" imgH="17748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64288" y="1340768"/>
                        <a:ext cx="1079500" cy="247650"/>
                      </a:xfrm>
                      <a:prstGeom prst="rect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48188826"/>
              </p:ext>
            </p:extLst>
          </p:nvPr>
        </p:nvGraphicFramePr>
        <p:xfrm>
          <a:off x="4139952" y="5157192"/>
          <a:ext cx="1079500" cy="236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33" name="Equation" r:id="rId10" imgW="812520" imgH="177480" progId="Equation.DSMT4">
                  <p:embed/>
                </p:oleObj>
              </mc:Choice>
              <mc:Fallback>
                <p:oleObj name="Equation" r:id="rId10" imgW="812520" imgH="177480" progId="Equation.DSMT4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39952" y="5157192"/>
                        <a:ext cx="1079500" cy="236537"/>
                      </a:xfrm>
                      <a:prstGeom prst="rect">
                        <a:avLst/>
                      </a:prstGeom>
                      <a:noFill/>
                      <a:ln w="25400">
                        <a:solidFill>
                          <a:srgbClr val="00CC00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68096510"/>
              </p:ext>
            </p:extLst>
          </p:nvPr>
        </p:nvGraphicFramePr>
        <p:xfrm>
          <a:off x="4139952" y="4828207"/>
          <a:ext cx="1079500" cy="233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34" name="Equation" r:id="rId12" imgW="825480" imgH="177480" progId="Equation.DSMT4">
                  <p:embed/>
                </p:oleObj>
              </mc:Choice>
              <mc:Fallback>
                <p:oleObj name="Equation" r:id="rId12" imgW="825480" imgH="177480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39952" y="4828207"/>
                        <a:ext cx="1079500" cy="233363"/>
                      </a:xfrm>
                      <a:prstGeom prst="rect">
                        <a:avLst/>
                      </a:prstGeom>
                      <a:noFill/>
                      <a:ln w="25400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23014978"/>
              </p:ext>
            </p:extLst>
          </p:nvPr>
        </p:nvGraphicFramePr>
        <p:xfrm>
          <a:off x="4139952" y="4509120"/>
          <a:ext cx="1079500" cy="247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35" name="Equation" r:id="rId13" imgW="774360" imgH="177480" progId="Equation.DSMT4">
                  <p:embed/>
                </p:oleObj>
              </mc:Choice>
              <mc:Fallback>
                <p:oleObj name="Equation" r:id="rId13" imgW="774360" imgH="17748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39952" y="4509120"/>
                        <a:ext cx="1079500" cy="247650"/>
                      </a:xfrm>
                      <a:prstGeom prst="rect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399194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Recovered distribution, pseudo- streamlines method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7638"/>
            <a:ext cx="4896544" cy="4669876"/>
          </a:xfrm>
          <a:prstGeom prst="rect">
            <a:avLst/>
          </a:prstGeom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3" y="1628800"/>
            <a:ext cx="3898777" cy="4248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324908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Resolution deconvolution. Direct Fourier Method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367600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Problems left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000" dirty="0" smtClean="0">
                <a:solidFill>
                  <a:srgbClr val="FF0000"/>
                </a:solidFill>
              </a:rPr>
              <a:t>Nasty diffraction equation</a:t>
            </a:r>
            <a:r>
              <a:rPr lang="en-GB" sz="2000" dirty="0" smtClean="0"/>
              <a:t>.</a:t>
            </a:r>
          </a:p>
          <a:p>
            <a:r>
              <a:rPr lang="en-GB" sz="2400" dirty="0" smtClean="0">
                <a:solidFill>
                  <a:srgbClr val="0000FF"/>
                </a:solidFill>
              </a:rPr>
              <a:t>Q-</a:t>
            </a:r>
            <a:r>
              <a:rPr lang="en-GB" sz="2400" dirty="0" err="1" smtClean="0">
                <a:solidFill>
                  <a:srgbClr val="0000FF"/>
                </a:solidFill>
              </a:rPr>
              <a:t>dependance</a:t>
            </a:r>
            <a:endParaRPr lang="en-GB" sz="2400" dirty="0" smtClean="0">
              <a:solidFill>
                <a:srgbClr val="0000FF"/>
              </a:solidFill>
            </a:endParaRPr>
          </a:p>
          <a:p>
            <a:r>
              <a:rPr lang="en-GB" sz="2000" dirty="0" smtClean="0"/>
              <a:t>Correct error calculations.</a:t>
            </a:r>
          </a:p>
          <a:p>
            <a:r>
              <a:rPr lang="en-GB" sz="2000" dirty="0" smtClean="0"/>
              <a:t>Noise and </a:t>
            </a:r>
            <a:r>
              <a:rPr lang="en-GB" sz="2000" dirty="0" err="1" smtClean="0"/>
              <a:t>spurions</a:t>
            </a:r>
            <a:r>
              <a:rPr lang="en-GB" sz="2000" dirty="0" smtClean="0"/>
              <a:t>.</a:t>
            </a:r>
          </a:p>
          <a:p>
            <a:r>
              <a:rPr lang="en-GB" sz="2000" dirty="0" smtClean="0"/>
              <a:t>New reduction software package.</a:t>
            </a:r>
          </a:p>
          <a:p>
            <a:r>
              <a:rPr lang="en-GB" sz="2000" dirty="0"/>
              <a:t>k</a:t>
            </a:r>
            <a:r>
              <a:rPr lang="en-GB" sz="2000" dirty="0" smtClean="0"/>
              <a:t>-resolution</a:t>
            </a:r>
          </a:p>
          <a:p>
            <a:r>
              <a:rPr lang="en-GB" sz="2000" dirty="0" smtClean="0"/>
              <a:t>Precise measurement of moderator profiles and chopper phase on the fly (MERLIN has problem with this)</a:t>
            </a:r>
          </a:p>
          <a:p>
            <a:r>
              <a:rPr lang="en-GB" sz="2000" dirty="0" smtClean="0"/>
              <a:t>Change in chopper packs to allow optimal neutron pules shape.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36635672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Conclusion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1772816"/>
            <a:ext cx="784887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/>
              <a:t>Knowledge of instrument resolution function and DSP would provide substantial improvement in instrument resolution and beam usage.</a:t>
            </a:r>
          </a:p>
          <a:p>
            <a:endParaRPr lang="en-GB" sz="2800" dirty="0"/>
          </a:p>
        </p:txBody>
      </p:sp>
      <p:sp>
        <p:nvSpPr>
          <p:cNvPr id="3" name="TextBox 2"/>
          <p:cNvSpPr txBox="1"/>
          <p:nvPr/>
        </p:nvSpPr>
        <p:spPr>
          <a:xfrm>
            <a:off x="755576" y="3615473"/>
            <a:ext cx="4634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More time and </a:t>
            </a:r>
            <a:r>
              <a:rPr lang="en-GB" smtClean="0"/>
              <a:t>efforts needed </a:t>
            </a:r>
            <a:r>
              <a:rPr lang="en-GB" dirty="0" smtClean="0"/>
              <a:t>to make it useful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280941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Scattering equation and its solutions in neutron scattering</a:t>
            </a:r>
            <a:endParaRPr lang="en-GB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51294024"/>
              </p:ext>
            </p:extLst>
          </p:nvPr>
        </p:nvGraphicFramePr>
        <p:xfrm>
          <a:off x="971600" y="1772816"/>
          <a:ext cx="6547586" cy="6480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4" name="Equation" r:id="rId3" imgW="2933640" imgH="279360" progId="Equation.DSMT4">
                  <p:embed/>
                </p:oleObj>
              </mc:Choice>
              <mc:Fallback>
                <p:oleObj name="Equation" r:id="rId3" imgW="2933640" imgH="279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71600" y="1772816"/>
                        <a:ext cx="6547586" cy="6480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/>
          <p:cNvSpPr/>
          <p:nvPr/>
        </p:nvSpPr>
        <p:spPr>
          <a:xfrm>
            <a:off x="5148064" y="1628800"/>
            <a:ext cx="1152128" cy="864096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/>
          <p:cNvSpPr txBox="1"/>
          <p:nvPr/>
        </p:nvSpPr>
        <p:spPr>
          <a:xfrm>
            <a:off x="771600" y="2852936"/>
            <a:ext cx="59530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Analysed within FWFM (full width at half-max) approximation </a:t>
            </a:r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755576" y="3491373"/>
            <a:ext cx="7266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Tobyfitting</a:t>
            </a:r>
            <a:r>
              <a:rPr lang="en-GB" dirty="0" smtClean="0"/>
              <a:t> would allow some limiting account for resolution function shape.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254892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3394"/>
            <a:ext cx="8229600" cy="778098"/>
          </a:xfrm>
        </p:spPr>
        <p:txBody>
          <a:bodyPr>
            <a:noAutofit/>
          </a:bodyPr>
          <a:lstStyle/>
          <a:p>
            <a:r>
              <a:rPr lang="en-GB" sz="2800" dirty="0" smtClean="0"/>
              <a:t>Alternative approach: invert integral equation directly:</a:t>
            </a:r>
            <a:endParaRPr lang="en-GB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620688"/>
            <a:ext cx="8229600" cy="748680"/>
          </a:xfrm>
        </p:spPr>
        <p:txBody>
          <a:bodyPr>
            <a:normAutofit/>
          </a:bodyPr>
          <a:lstStyle/>
          <a:p>
            <a:r>
              <a:rPr lang="en-GB" sz="2800" dirty="0" smtClean="0"/>
              <a:t>1D problem is easy invertible:</a:t>
            </a:r>
            <a:endParaRPr lang="en-GB" sz="2800" dirty="0"/>
          </a:p>
        </p:txBody>
      </p:sp>
      <p:pic>
        <p:nvPicPr>
          <p:cNvPr id="4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0357" y="1930693"/>
            <a:ext cx="3193608" cy="20299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0903" y="3960659"/>
            <a:ext cx="3011497" cy="2557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744" y="2117973"/>
            <a:ext cx="2992176" cy="19590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1053654" y="1196752"/>
            <a:ext cx="6038626" cy="665163"/>
            <a:chOff x="909638" y="1254125"/>
            <a:chExt cx="6038626" cy="665163"/>
          </a:xfrm>
        </p:grpSpPr>
        <p:graphicFrame>
          <p:nvGraphicFramePr>
            <p:cNvPr id="8" name="Object 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110680663"/>
                </p:ext>
              </p:extLst>
            </p:nvPr>
          </p:nvGraphicFramePr>
          <p:xfrm>
            <a:off x="909638" y="1254125"/>
            <a:ext cx="6022975" cy="6651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94" name="Equation" r:id="rId6" imgW="4140000" imgH="457200" progId="Equation.DSMT4">
                    <p:embed/>
                  </p:oleObj>
                </mc:Choice>
                <mc:Fallback>
                  <p:oleObj name="Equation" r:id="rId6" imgW="4140000" imgH="45720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909638" y="1254125"/>
                          <a:ext cx="6022975" cy="66516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" name="Rectangle 8"/>
            <p:cNvSpPr/>
            <p:nvPr/>
          </p:nvSpPr>
          <p:spPr>
            <a:xfrm>
              <a:off x="6359572" y="1395586"/>
              <a:ext cx="588692" cy="36004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842426" y="4077072"/>
            <a:ext cx="4071526" cy="2625502"/>
            <a:chOff x="842426" y="3937816"/>
            <a:chExt cx="4071526" cy="2764758"/>
          </a:xfrm>
        </p:grpSpPr>
        <p:pic>
          <p:nvPicPr>
            <p:cNvPr id="17" name="Picture 17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2426" y="3937816"/>
              <a:ext cx="3078488" cy="25294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8" name="Straight Connector 17"/>
            <p:cNvCxnSpPr/>
            <p:nvPr/>
          </p:nvCxnSpPr>
          <p:spPr>
            <a:xfrm flipV="1">
              <a:off x="2051720" y="4797152"/>
              <a:ext cx="0" cy="1440160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3077039" y="6333242"/>
              <a:ext cx="183691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Cut-off frequency</a:t>
              </a:r>
              <a:endParaRPr lang="en-GB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1187624" y="2204864"/>
            <a:ext cx="2197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Resolution function R</a:t>
            </a:r>
            <a:endParaRPr lang="en-GB" dirty="0"/>
          </a:p>
        </p:txBody>
      </p:sp>
      <p:cxnSp>
        <p:nvCxnSpPr>
          <p:cNvPr id="24" name="Straight Arrow Connector 23"/>
          <p:cNvCxnSpPr/>
          <p:nvPr/>
        </p:nvCxnSpPr>
        <p:spPr>
          <a:xfrm flipH="1">
            <a:off x="5508104" y="2204864"/>
            <a:ext cx="432048" cy="184666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5940152" y="1988840"/>
            <a:ext cx="2145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rgbClr val="FF0000"/>
                </a:solidFill>
              </a:rPr>
              <a:t>Signal to recover S(x)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085651" y="2852936"/>
            <a:ext cx="2184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rgbClr val="0000FF"/>
                </a:solidFill>
              </a:rPr>
              <a:t>Registered signal </a:t>
            </a:r>
            <a:r>
              <a:rPr lang="en-GB" i="1" dirty="0" smtClean="0">
                <a:solidFill>
                  <a:srgbClr val="0000FF"/>
                </a:solidFill>
              </a:rPr>
              <a:t>I(</a:t>
            </a:r>
            <a:r>
              <a:rPr lang="en-GB" i="1" dirty="0" smtClean="0">
                <a:solidFill>
                  <a:srgbClr val="0000FF"/>
                </a:solidFill>
                <a:latin typeface="Symbol" panose="05050102010706020507" pitchFamily="18" charset="2"/>
              </a:rPr>
              <a:t>e</a:t>
            </a:r>
            <a:r>
              <a:rPr lang="en-GB" i="1" dirty="0" smtClean="0">
                <a:solidFill>
                  <a:srgbClr val="0000FF"/>
                </a:solidFill>
              </a:rPr>
              <a:t>) </a:t>
            </a:r>
            <a:endParaRPr lang="en-GB" i="1" dirty="0">
              <a:solidFill>
                <a:srgbClr val="0000FF"/>
              </a:solidFill>
            </a:endParaRPr>
          </a:p>
        </p:txBody>
      </p:sp>
      <p:cxnSp>
        <p:nvCxnSpPr>
          <p:cNvPr id="29" name="Straight Arrow Connector 28"/>
          <p:cNvCxnSpPr/>
          <p:nvPr/>
        </p:nvCxnSpPr>
        <p:spPr>
          <a:xfrm flipH="1">
            <a:off x="6287161" y="3222268"/>
            <a:ext cx="707104" cy="278740"/>
          </a:xfrm>
          <a:prstGeom prst="straightConnector1">
            <a:avLst/>
          </a:prstGeom>
          <a:ln w="1270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1475656" y="3982365"/>
            <a:ext cx="2339295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 smtClean="0"/>
              <a:t>Spectral intensities for:</a:t>
            </a:r>
            <a:endParaRPr lang="en-GB" dirty="0"/>
          </a:p>
        </p:txBody>
      </p:sp>
      <p:cxnSp>
        <p:nvCxnSpPr>
          <p:cNvPr id="32" name="Straight Arrow Connector 31"/>
          <p:cNvCxnSpPr>
            <a:stCxn id="19" idx="1"/>
          </p:cNvCxnSpPr>
          <p:nvPr/>
        </p:nvCxnSpPr>
        <p:spPr>
          <a:xfrm flipH="1" flipV="1">
            <a:off x="2051720" y="6021288"/>
            <a:ext cx="1025319" cy="50592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1619672" y="4370460"/>
            <a:ext cx="2019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rgbClr val="00B050"/>
                </a:solidFill>
              </a:rPr>
              <a:t>Resolution function</a:t>
            </a:r>
            <a:endParaRPr lang="en-GB" dirty="0">
              <a:solidFill>
                <a:srgbClr val="00B050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485035" y="4864505"/>
            <a:ext cx="1746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rgbClr val="FF0000"/>
                </a:solidFill>
              </a:rPr>
              <a:t>Signal to recover</a:t>
            </a:r>
            <a:endParaRPr lang="en-GB" dirty="0">
              <a:solidFill>
                <a:srgbClr val="FF0000"/>
              </a:solidFill>
            </a:endParaRPr>
          </a:p>
        </p:txBody>
      </p:sp>
      <p:cxnSp>
        <p:nvCxnSpPr>
          <p:cNvPr id="38" name="Straight Arrow Connector 37"/>
          <p:cNvCxnSpPr>
            <a:stCxn id="34" idx="2"/>
          </p:cNvCxnSpPr>
          <p:nvPr/>
        </p:nvCxnSpPr>
        <p:spPr>
          <a:xfrm>
            <a:off x="3358415" y="5233837"/>
            <a:ext cx="0" cy="643435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 rot="16200000">
            <a:off x="-223923" y="4960488"/>
            <a:ext cx="218431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rgbClr val="0000FF"/>
                </a:solidFill>
              </a:rPr>
              <a:t>Registered signal </a:t>
            </a:r>
            <a:r>
              <a:rPr lang="en-GB" i="1" dirty="0" smtClean="0">
                <a:solidFill>
                  <a:srgbClr val="0000FF"/>
                </a:solidFill>
              </a:rPr>
              <a:t>I(</a:t>
            </a:r>
            <a:r>
              <a:rPr lang="en-GB" i="1" dirty="0" smtClean="0">
                <a:solidFill>
                  <a:srgbClr val="0000FF"/>
                </a:solidFill>
                <a:latin typeface="Symbol" panose="05050102010706020507" pitchFamily="18" charset="2"/>
              </a:rPr>
              <a:t>e</a:t>
            </a:r>
            <a:r>
              <a:rPr lang="en-GB" i="1" dirty="0" smtClean="0">
                <a:solidFill>
                  <a:srgbClr val="0000FF"/>
                </a:solidFill>
              </a:rPr>
              <a:t>) </a:t>
            </a:r>
            <a:endParaRPr lang="en-GB" i="1" dirty="0">
              <a:solidFill>
                <a:srgbClr val="0000FF"/>
              </a:solidFill>
            </a:endParaRPr>
          </a:p>
        </p:txBody>
      </p:sp>
      <p:cxnSp>
        <p:nvCxnSpPr>
          <p:cNvPr id="42" name="Straight Arrow Connector 41"/>
          <p:cNvCxnSpPr/>
          <p:nvPr/>
        </p:nvCxnSpPr>
        <p:spPr>
          <a:xfrm>
            <a:off x="1052901" y="5145154"/>
            <a:ext cx="278739" cy="660110"/>
          </a:xfrm>
          <a:prstGeom prst="straightConnector1">
            <a:avLst/>
          </a:prstGeom>
          <a:ln w="1270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6282145" y="4220885"/>
            <a:ext cx="1759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rgbClr val="00CC00"/>
                </a:solidFill>
              </a:rPr>
              <a:t>Recovered signal</a:t>
            </a:r>
            <a:endParaRPr lang="en-GB" dirty="0">
              <a:solidFill>
                <a:srgbClr val="00CC00"/>
              </a:solidFill>
            </a:endParaRPr>
          </a:p>
        </p:txBody>
      </p:sp>
      <p:cxnSp>
        <p:nvCxnSpPr>
          <p:cNvPr id="45" name="Straight Arrow Connector 44"/>
          <p:cNvCxnSpPr>
            <a:stCxn id="43" idx="2"/>
          </p:cNvCxnSpPr>
          <p:nvPr/>
        </p:nvCxnSpPr>
        <p:spPr>
          <a:xfrm flipH="1">
            <a:off x="6085651" y="4590217"/>
            <a:ext cx="1076190" cy="458954"/>
          </a:xfrm>
          <a:prstGeom prst="straightConnector1">
            <a:avLst/>
          </a:prstGeom>
          <a:ln w="12700">
            <a:solidFill>
              <a:srgbClr val="00CC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61689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67544" y="332656"/>
            <a:ext cx="7869560" cy="936104"/>
          </a:xfrm>
        </p:spPr>
        <p:txBody>
          <a:bodyPr>
            <a:normAutofit fontScale="90000"/>
          </a:bodyPr>
          <a:lstStyle/>
          <a:p>
            <a:pPr algn="l"/>
            <a:r>
              <a:rPr lang="en-GB" sz="2800" dirty="0" smtClean="0"/>
              <a:t>Model experiment. MERLIN, </a:t>
            </a:r>
            <a:r>
              <a:rPr lang="en-GB" sz="2800" dirty="0" err="1" smtClean="0"/>
              <a:t>multirep</a:t>
            </a:r>
            <a:r>
              <a:rPr lang="en-GB" sz="2800" dirty="0" smtClean="0"/>
              <a:t> mode, weakly-dispersive system:</a:t>
            </a:r>
            <a:endParaRPr lang="en-GB" sz="28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2056740"/>
            <a:ext cx="2768156" cy="2160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52" y="2138626"/>
            <a:ext cx="4392488" cy="344923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755576" y="3284984"/>
            <a:ext cx="45719" cy="504056"/>
          </a:xfrm>
          <a:prstGeom prst="rect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4365104"/>
            <a:ext cx="2824227" cy="216000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853873" y="5080222"/>
            <a:ext cx="45719" cy="936104"/>
          </a:xfrm>
          <a:prstGeom prst="rect">
            <a:avLst/>
          </a:prstGeom>
          <a:solidFill>
            <a:srgbClr val="0B4AFB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828569" y="3441700"/>
            <a:ext cx="4247487" cy="1499468"/>
          </a:xfrm>
          <a:prstGeom prst="bentConnector3">
            <a:avLst>
              <a:gd name="adj1" fmla="val 68068"/>
            </a:avLst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Elbow Connector 12"/>
          <p:cNvCxnSpPr/>
          <p:nvPr/>
        </p:nvCxnSpPr>
        <p:spPr>
          <a:xfrm flipV="1">
            <a:off x="994614" y="4496704"/>
            <a:ext cx="4306281" cy="1167035"/>
          </a:xfrm>
          <a:prstGeom prst="bentConnector3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21113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Simulated MERLIN Moderator profile with areas selected by chopper:</a:t>
            </a:r>
            <a:endParaRPr lang="en-GB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1892187"/>
            <a:ext cx="5710220" cy="4248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35708142"/>
              </p:ext>
            </p:extLst>
          </p:nvPr>
        </p:nvGraphicFramePr>
        <p:xfrm>
          <a:off x="5796136" y="2348880"/>
          <a:ext cx="1830204" cy="5040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2" name="Equation" r:id="rId4" imgW="774360" imgH="177480" progId="Equation.DSMT4">
                  <p:embed/>
                </p:oleObj>
              </mc:Choice>
              <mc:Fallback>
                <p:oleObj name="Equation" r:id="rId4" imgW="774360" imgH="177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796136" y="2348880"/>
                        <a:ext cx="1830204" cy="5040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33146546"/>
              </p:ext>
            </p:extLst>
          </p:nvPr>
        </p:nvGraphicFramePr>
        <p:xfrm>
          <a:off x="6444208" y="3524985"/>
          <a:ext cx="1949450" cy="50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3" name="Equation" r:id="rId6" imgW="825480" imgH="177480" progId="Equation.DSMT4">
                  <p:embed/>
                </p:oleObj>
              </mc:Choice>
              <mc:Fallback>
                <p:oleObj name="Equation" r:id="rId6" imgW="825480" imgH="177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444208" y="3524985"/>
                        <a:ext cx="1949450" cy="504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73619076"/>
              </p:ext>
            </p:extLst>
          </p:nvPr>
        </p:nvGraphicFramePr>
        <p:xfrm>
          <a:off x="6228184" y="4293096"/>
          <a:ext cx="1919288" cy="50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4" name="Equation" r:id="rId8" imgW="812520" imgH="177480" progId="Equation.DSMT4">
                  <p:embed/>
                </p:oleObj>
              </mc:Choice>
              <mc:Fallback>
                <p:oleObj name="Equation" r:id="rId8" imgW="812520" imgH="177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228184" y="4293096"/>
                        <a:ext cx="1919288" cy="504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804107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GB" dirty="0" smtClean="0"/>
              <a:t>Time velocity distributions</a:t>
            </a:r>
            <a:endParaRPr lang="en-GB" dirty="0"/>
          </a:p>
        </p:txBody>
      </p:sp>
      <p:pic>
        <p:nvPicPr>
          <p:cNvPr id="5" name="Picture 3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811004"/>
            <a:ext cx="3960000" cy="39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83568" y="1473288"/>
            <a:ext cx="3475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Moderator profile rep 1 at chopper</a:t>
            </a:r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5080867" y="1268760"/>
            <a:ext cx="30430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Neutron’s time-velocity profile</a:t>
            </a:r>
          </a:p>
          <a:p>
            <a:pPr algn="ctr"/>
            <a:r>
              <a:rPr lang="en-GB" dirty="0"/>
              <a:t>rep 1 </a:t>
            </a:r>
            <a:r>
              <a:rPr lang="en-GB" dirty="0" smtClean="0"/>
              <a:t>after chopper</a:t>
            </a:r>
            <a:endParaRPr lang="en-GB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6037" y="1921947"/>
            <a:ext cx="5324475" cy="3990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140689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67544" y="332656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Time-velocity distribution</a:t>
            </a:r>
            <a:br>
              <a:rPr lang="en-GB" dirty="0" smtClean="0"/>
            </a:br>
            <a:r>
              <a:rPr lang="en-GB" dirty="0" smtClean="0"/>
              <a:t>Moving pulse from chopper to sample</a:t>
            </a:r>
            <a:endParaRPr lang="en-GB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205184"/>
            <a:ext cx="4248472" cy="31844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2205183"/>
            <a:ext cx="3960440" cy="29685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977119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612131" y="3270856"/>
            <a:ext cx="4153446" cy="23555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469616" y="116632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/>
              <a:t>Time-velocity distribution after inelastic scattering</a:t>
            </a:r>
            <a:endParaRPr lang="en-GB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3417951"/>
            <a:ext cx="2976068" cy="2230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77354884"/>
              </p:ext>
            </p:extLst>
          </p:nvPr>
        </p:nvGraphicFramePr>
        <p:xfrm>
          <a:off x="349250" y="1557338"/>
          <a:ext cx="4259263" cy="1127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86" name="Equation" r:id="rId5" imgW="2070000" imgH="457200" progId="Equation.DSMT4">
                  <p:embed/>
                </p:oleObj>
              </mc:Choice>
              <mc:Fallback>
                <p:oleObj name="Equation" r:id="rId5" imgW="2070000" imgH="457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9250" y="1557338"/>
                        <a:ext cx="4259263" cy="1127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05321493"/>
              </p:ext>
            </p:extLst>
          </p:nvPr>
        </p:nvGraphicFramePr>
        <p:xfrm>
          <a:off x="3923928" y="2878762"/>
          <a:ext cx="1071119" cy="5040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87" name="Equation" r:id="rId7" imgW="431640" imgH="203040" progId="Equation.DSMT4">
                  <p:embed/>
                </p:oleObj>
              </mc:Choice>
              <mc:Fallback>
                <p:oleObj name="Equation" r:id="rId7" imgW="43164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923928" y="2878762"/>
                        <a:ext cx="1071119" cy="5040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256186" y="2996952"/>
            <a:ext cx="30430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Neutron’s time-velocity profile</a:t>
            </a:r>
          </a:p>
          <a:p>
            <a:pPr algn="ctr"/>
            <a:r>
              <a:rPr lang="en-GB" dirty="0"/>
              <a:t>rep 1 </a:t>
            </a:r>
            <a:r>
              <a:rPr lang="en-GB" dirty="0" smtClean="0"/>
              <a:t>at sample</a:t>
            </a:r>
            <a:endParaRPr lang="en-GB" dirty="0"/>
          </a:p>
        </p:txBody>
      </p:sp>
      <p:sp>
        <p:nvSpPr>
          <p:cNvPr id="10" name="TextBox 9"/>
          <p:cNvSpPr txBox="1"/>
          <p:nvPr/>
        </p:nvSpPr>
        <p:spPr>
          <a:xfrm>
            <a:off x="5777395" y="1702549"/>
            <a:ext cx="30430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Neutron’s time-velocity profile</a:t>
            </a:r>
          </a:p>
          <a:p>
            <a:pPr algn="ctr"/>
            <a:r>
              <a:rPr lang="en-GB" dirty="0" smtClean="0"/>
              <a:t>after scattering at sample</a:t>
            </a:r>
            <a:endParaRPr lang="en-GB" dirty="0"/>
          </a:p>
        </p:txBody>
      </p:sp>
      <p:pic>
        <p:nvPicPr>
          <p:cNvPr id="11" name="Picture 26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2348880"/>
            <a:ext cx="3240360" cy="43204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6804248" y="6381328"/>
            <a:ext cx="161563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dirty="0" smtClean="0"/>
              <a:t>Time at sample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628413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Velocity profile changes from sample to detector (rep 1)</a:t>
            </a:r>
            <a:endParaRPr lang="en-GB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459" y="1844824"/>
            <a:ext cx="2979429" cy="3960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952" y="1412776"/>
            <a:ext cx="4320480" cy="2952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3789040"/>
            <a:ext cx="3528392" cy="28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8" name="Straight Connector 7"/>
          <p:cNvCxnSpPr/>
          <p:nvPr/>
        </p:nvCxnSpPr>
        <p:spPr>
          <a:xfrm flipV="1">
            <a:off x="7452320" y="1484784"/>
            <a:ext cx="0" cy="518425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4932040" y="1484784"/>
            <a:ext cx="0" cy="511256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 rot="16200000">
            <a:off x="4005334" y="2411490"/>
            <a:ext cx="107061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dirty="0" smtClean="0"/>
              <a:t>Velocity</a:t>
            </a:r>
            <a:endParaRPr lang="en-GB" dirty="0"/>
          </a:p>
        </p:txBody>
      </p:sp>
      <p:sp>
        <p:nvSpPr>
          <p:cNvPr id="11" name="TextBox 10"/>
          <p:cNvSpPr txBox="1"/>
          <p:nvPr/>
        </p:nvSpPr>
        <p:spPr>
          <a:xfrm rot="16200000">
            <a:off x="107610" y="3717138"/>
            <a:ext cx="107061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dirty="0" smtClean="0"/>
              <a:t>Velocity</a:t>
            </a:r>
            <a:endParaRPr lang="en-GB" dirty="0"/>
          </a:p>
        </p:txBody>
      </p:sp>
      <p:sp>
        <p:nvSpPr>
          <p:cNvPr id="12" name="Right Arrow 11"/>
          <p:cNvSpPr/>
          <p:nvPr/>
        </p:nvSpPr>
        <p:spPr>
          <a:xfrm>
            <a:off x="3347864" y="2564904"/>
            <a:ext cx="720080" cy="432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Box 12"/>
          <p:cNvSpPr txBox="1"/>
          <p:nvPr/>
        </p:nvSpPr>
        <p:spPr>
          <a:xfrm>
            <a:off x="664827" y="1484784"/>
            <a:ext cx="30430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Neutron’s time-velocity profile</a:t>
            </a:r>
          </a:p>
          <a:p>
            <a:pPr algn="ctr"/>
            <a:r>
              <a:rPr lang="en-GB" dirty="0" smtClean="0"/>
              <a:t>after scattering at sample</a:t>
            </a:r>
            <a:endParaRPr lang="en-GB" dirty="0"/>
          </a:p>
        </p:txBody>
      </p:sp>
      <p:sp>
        <p:nvSpPr>
          <p:cNvPr id="14" name="TextBox 13"/>
          <p:cNvSpPr txBox="1"/>
          <p:nvPr/>
        </p:nvSpPr>
        <p:spPr>
          <a:xfrm>
            <a:off x="1372189" y="5219908"/>
            <a:ext cx="161563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dirty="0" smtClean="0"/>
              <a:t>Time at sample</a:t>
            </a:r>
            <a:endParaRPr lang="en-GB" dirty="0"/>
          </a:p>
        </p:txBody>
      </p:sp>
      <p:sp>
        <p:nvSpPr>
          <p:cNvPr id="15" name="TextBox 14"/>
          <p:cNvSpPr txBox="1"/>
          <p:nvPr/>
        </p:nvSpPr>
        <p:spPr>
          <a:xfrm>
            <a:off x="5653421" y="3728065"/>
            <a:ext cx="1222835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200" dirty="0" smtClean="0"/>
              <a:t>Time at detector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423461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4744</TotalTime>
  <Words>440</Words>
  <Application>Microsoft Office PowerPoint</Application>
  <PresentationFormat>On-screen Show (4:3)</PresentationFormat>
  <Paragraphs>78</Paragraphs>
  <Slides>19</Slides>
  <Notes>0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1" baseType="lpstr">
      <vt:lpstr>Office Theme</vt:lpstr>
      <vt:lpstr>Equation</vt:lpstr>
      <vt:lpstr>Digital signal processing to increase resolution and efficiency of inelastic instruments</vt:lpstr>
      <vt:lpstr>Scattering equation and its solutions in neutron scattering</vt:lpstr>
      <vt:lpstr>Alternative approach: invert integral equation directly:</vt:lpstr>
      <vt:lpstr>Model experiment. MERLIN, multirep mode, weakly-dispersive system:</vt:lpstr>
      <vt:lpstr>Simulated MERLIN Moderator profile with areas selected by chopper:</vt:lpstr>
      <vt:lpstr>Time velocity distributions</vt:lpstr>
      <vt:lpstr>Time-velocity distribution Moving pulse from chopper to sample</vt:lpstr>
      <vt:lpstr>PowerPoint Presentation</vt:lpstr>
      <vt:lpstr>Velocity profile changes from sample to detector (rep 1)</vt:lpstr>
      <vt:lpstr>Time profile at a detector:</vt:lpstr>
      <vt:lpstr>Velocity distribution and its recovery using standard data reduction procedure:</vt:lpstr>
      <vt:lpstr>Inverting integral equation</vt:lpstr>
      <vt:lpstr>Kernel of the matrix equation for the Fourier components</vt:lpstr>
      <vt:lpstr>Amplitudes of the integrals:</vt:lpstr>
      <vt:lpstr>Recovering scattering signal using deconvolution:</vt:lpstr>
      <vt:lpstr>Recovered distribution, pseudo- streamlines method</vt:lpstr>
      <vt:lpstr>Resolution deconvolution. Direct Fourier Method</vt:lpstr>
      <vt:lpstr>Problems left</vt:lpstr>
      <vt:lpstr>Conclusion</vt:lpstr>
    </vt:vector>
  </TitlesOfParts>
  <Company>STFC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Digital signal processing to increase resolution and efficiency of inelastic instruments</dc:title>
  <dc:creator>Buts, Alex (STFC,RAL,ISIS)</dc:creator>
  <cp:lastModifiedBy>Buts, Alex (STFC,RAL,ISIS)</cp:lastModifiedBy>
  <cp:revision>55</cp:revision>
  <dcterms:created xsi:type="dcterms:W3CDTF">2018-01-23T12:35:38Z</dcterms:created>
  <dcterms:modified xsi:type="dcterms:W3CDTF">2018-11-09T16:53:24Z</dcterms:modified>
</cp:coreProperties>
</file>